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338" r:id="rId3"/>
    <p:sldId id="337" r:id="rId4"/>
    <p:sldId id="320" r:id="rId5"/>
    <p:sldId id="335" r:id="rId6"/>
    <p:sldId id="334" r:id="rId7"/>
    <p:sldId id="339" r:id="rId8"/>
    <p:sldId id="340" r:id="rId9"/>
    <p:sldId id="341" r:id="rId10"/>
    <p:sldId id="342" r:id="rId11"/>
    <p:sldId id="343" r:id="rId12"/>
    <p:sldId id="322" r:id="rId13"/>
    <p:sldId id="324" r:id="rId14"/>
    <p:sldId id="318" r:id="rId1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24E2"/>
    <a:srgbClr val="1C1C1C"/>
    <a:srgbClr val="FF0000"/>
    <a:srgbClr val="FFFF66"/>
    <a:srgbClr val="FFD4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27F97BB-C833-4FB7-BDE5-3F7075034690}" styleName="Stijl, thema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B920E-CE7F-472C-AC30-6C8AA569E624}" type="datetimeFigureOut">
              <a:rPr lang="en-GB" smtClean="0"/>
              <a:t>22/02/2022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B0683-F12E-45DC-9FA2-5E73EECEB29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134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 w="38100" cap="rnd" cmpd="sng">
            <a:solidFill>
              <a:schemeClr val="bg1"/>
            </a:solidFill>
          </a:ln>
        </p:spPr>
        <p:txBody>
          <a:bodyPr/>
          <a:lstStyle/>
          <a:p>
            <a:r>
              <a:rPr lang="nl-NL" dirty="0"/>
              <a:t>Klik om de stijl te bewerken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22/02/2022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428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22/02/2022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60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22/02/2022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256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22/02/2022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174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22/02/2022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577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22/02/2022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917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22/02/2022</a:t>
            </a:fld>
            <a:endParaRPr lang="en-GB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22/02/2022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544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22/02/2022</a:t>
            </a:fld>
            <a:endParaRPr lang="en-GB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745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22/02/2022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281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22/02/2022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145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323528" y="188640"/>
            <a:ext cx="8568952" cy="6552728"/>
          </a:xfrm>
          <a:prstGeom prst="rect">
            <a:avLst/>
          </a:prstGeom>
          <a:solidFill>
            <a:schemeClr val="tx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822960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fld id="{08BAB902-15E9-4F86-AF14-2320F0C9AB4F}" type="datetimeFigureOut">
              <a:rPr lang="en-GB" smtClean="0"/>
              <a:pPr/>
              <a:t>22/02/2022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fld id="{0FD37A17-43AC-4702-9102-63CAD151EBCF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238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Candara" panose="020E0502030303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Candara" panose="020E0502030303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Candara" panose="020E05020303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Candara" panose="020E05020303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Candara" panose="020E05020303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Candara" panose="020E05020303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Timeline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283968" y="1448780"/>
            <a:ext cx="4402832" cy="5112568"/>
          </a:xfrm>
        </p:spPr>
        <p:txBody>
          <a:bodyPr>
            <a:normAutofit/>
          </a:bodyPr>
          <a:lstStyle/>
          <a:p>
            <a:endParaRPr lang="nl-NL" dirty="0">
              <a:latin typeface="Candara" panose="020E0502030303020204" pitchFamily="34" charset="0"/>
            </a:endParaRPr>
          </a:p>
          <a:p>
            <a:endParaRPr lang="nl-NL" dirty="0">
              <a:latin typeface="Candara" panose="020E0502030303020204" pitchFamily="34" charset="0"/>
            </a:endParaRPr>
          </a:p>
          <a:p>
            <a:r>
              <a:rPr lang="en-GB" dirty="0"/>
              <a:t>Oral exams</a:t>
            </a:r>
            <a:endParaRPr lang="en-GB" dirty="0">
              <a:latin typeface="Candara" panose="020E0502030303020204" pitchFamily="34" charset="0"/>
            </a:endParaRPr>
          </a:p>
          <a:p>
            <a:endParaRPr lang="nl-NL" dirty="0"/>
          </a:p>
          <a:p>
            <a:r>
              <a:rPr lang="nl-NL" dirty="0" err="1">
                <a:latin typeface="Candara" panose="020E0502030303020204" pitchFamily="34" charset="0"/>
              </a:rPr>
              <a:t>Grammar</a:t>
            </a:r>
            <a:r>
              <a:rPr lang="nl-NL" dirty="0">
                <a:latin typeface="Candara" panose="020E0502030303020204" pitchFamily="34" charset="0"/>
              </a:rPr>
              <a:t>: Word order </a:t>
            </a:r>
            <a:r>
              <a:rPr lang="nl-NL" i="1" dirty="0">
                <a:latin typeface="Candara" panose="020E0502030303020204" pitchFamily="34" charset="0"/>
              </a:rPr>
              <a:t>Woordvolgorde</a:t>
            </a:r>
          </a:p>
          <a:p>
            <a:pPr marL="0" indent="0">
              <a:buNone/>
            </a:pPr>
            <a:endParaRPr lang="en-GB" dirty="0">
              <a:latin typeface="Candara" panose="020E0502030303020204" pitchFamily="34" charset="0"/>
            </a:endParaRPr>
          </a:p>
          <a:p>
            <a:r>
              <a:rPr lang="en-GB" dirty="0">
                <a:latin typeface="Candara" panose="020E0502030303020204" pitchFamily="34" charset="0"/>
              </a:rPr>
              <a:t>Work on your own</a:t>
            </a:r>
            <a:endParaRPr lang="en-GB" dirty="0"/>
          </a:p>
          <a:p>
            <a:endParaRPr lang="en-GB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nl-NL" dirty="0">
              <a:latin typeface="Candara" panose="020E050203030302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A2DB663-E103-4AA2-8E89-2A7E1FD43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354459"/>
            <a:ext cx="3600400" cy="503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056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Grammar: </a:t>
            </a:r>
            <a:r>
              <a:rPr lang="en-GB" dirty="0" err="1"/>
              <a:t>Woordvolgorde</a:t>
            </a:r>
            <a:r>
              <a:rPr lang="en-GB" dirty="0"/>
              <a:t> 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31506" y="1412776"/>
            <a:ext cx="8229600" cy="5112568"/>
          </a:xfrm>
        </p:spPr>
        <p:txBody>
          <a:bodyPr/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27266360-F3FB-44D5-A42E-BDD657F7A9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582767"/>
              </p:ext>
            </p:extLst>
          </p:nvPr>
        </p:nvGraphicFramePr>
        <p:xfrm>
          <a:off x="484284" y="1393798"/>
          <a:ext cx="8203903" cy="321725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171469">
                  <a:extLst>
                    <a:ext uri="{9D8B030D-6E8A-4147-A177-3AD203B41FA5}">
                      <a16:colId xmlns:a16="http://schemas.microsoft.com/office/drawing/2014/main" val="1889615565"/>
                    </a:ext>
                  </a:extLst>
                </a:gridCol>
                <a:gridCol w="1172374">
                  <a:extLst>
                    <a:ext uri="{9D8B030D-6E8A-4147-A177-3AD203B41FA5}">
                      <a16:colId xmlns:a16="http://schemas.microsoft.com/office/drawing/2014/main" val="3193004644"/>
                    </a:ext>
                  </a:extLst>
                </a:gridCol>
                <a:gridCol w="1171469">
                  <a:extLst>
                    <a:ext uri="{9D8B030D-6E8A-4147-A177-3AD203B41FA5}">
                      <a16:colId xmlns:a16="http://schemas.microsoft.com/office/drawing/2014/main" val="2718981844"/>
                    </a:ext>
                  </a:extLst>
                </a:gridCol>
                <a:gridCol w="1172374">
                  <a:extLst>
                    <a:ext uri="{9D8B030D-6E8A-4147-A177-3AD203B41FA5}">
                      <a16:colId xmlns:a16="http://schemas.microsoft.com/office/drawing/2014/main" val="1722150957"/>
                    </a:ext>
                  </a:extLst>
                </a:gridCol>
                <a:gridCol w="1171469">
                  <a:extLst>
                    <a:ext uri="{9D8B030D-6E8A-4147-A177-3AD203B41FA5}">
                      <a16:colId xmlns:a16="http://schemas.microsoft.com/office/drawing/2014/main" val="1052807167"/>
                    </a:ext>
                  </a:extLst>
                </a:gridCol>
                <a:gridCol w="1172374">
                  <a:extLst>
                    <a:ext uri="{9D8B030D-6E8A-4147-A177-3AD203B41FA5}">
                      <a16:colId xmlns:a16="http://schemas.microsoft.com/office/drawing/2014/main" val="22880111"/>
                    </a:ext>
                  </a:extLst>
                </a:gridCol>
                <a:gridCol w="1172374">
                  <a:extLst>
                    <a:ext uri="{9D8B030D-6E8A-4147-A177-3AD203B41FA5}">
                      <a16:colId xmlns:a16="http://schemas.microsoft.com/office/drawing/2014/main" val="2195337473"/>
                    </a:ext>
                  </a:extLst>
                </a:gridCol>
              </a:tblGrid>
              <a:tr h="13062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1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Onderwerp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2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Bijwoord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3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 err="1">
                          <a:effectLst/>
                          <a:latin typeface="+mn-lt"/>
                        </a:rPr>
                        <a:t>Werk-woorden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4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 err="1">
                          <a:effectLst/>
                          <a:latin typeface="+mn-lt"/>
                        </a:rPr>
                        <a:t>Mee-werkend</a:t>
                      </a:r>
                      <a:r>
                        <a:rPr lang="nl-NL" sz="1600" dirty="0">
                          <a:effectLst/>
                          <a:latin typeface="+mn-lt"/>
                        </a:rPr>
                        <a:t> voorwerp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5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Lijdend voorwerp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6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Plaats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7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Tijd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2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422819"/>
                  </a:ext>
                </a:extLst>
              </a:tr>
              <a:tr h="8546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Wie/ wat doet iets?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Hoe iets gebeurd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Alle actie-woorden in de zin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>
                          <a:effectLst/>
                          <a:latin typeface="+mn-lt"/>
                        </a:rPr>
                        <a:t>Aan/ voor  wie wordt iets gedaan</a:t>
                      </a:r>
                      <a:endParaRPr lang="nl-NL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Met wie of wat wordt iets gedaan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Waar het gebeurd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Wanneer het gebeurd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975703"/>
                  </a:ext>
                </a:extLst>
              </a:tr>
              <a:tr h="3663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That</a:t>
                      </a:r>
                      <a:r>
                        <a:rPr lang="nl-NL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woman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scares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512717"/>
                  </a:ext>
                </a:extLst>
              </a:tr>
              <a:tr h="3663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394856"/>
                  </a:ext>
                </a:extLst>
              </a:tr>
            </a:tbl>
          </a:graphicData>
        </a:graphic>
      </p:graphicFrame>
      <p:sp>
        <p:nvSpPr>
          <p:cNvPr id="7" name="Tekstvak 6">
            <a:extLst>
              <a:ext uri="{FF2B5EF4-FFF2-40B4-BE49-F238E27FC236}">
                <a16:creationId xmlns:a16="http://schemas.microsoft.com/office/drawing/2014/main" id="{AD8A017B-82E7-456F-ACC8-64F03F590EC5}"/>
              </a:ext>
            </a:extLst>
          </p:cNvPr>
          <p:cNvSpPr txBox="1"/>
          <p:nvPr/>
        </p:nvSpPr>
        <p:spPr>
          <a:xfrm>
            <a:off x="431506" y="4436709"/>
            <a:ext cx="457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GB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The girl is eating the cake in the garden 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as we speak.</a:t>
            </a:r>
            <a:endParaRPr lang="en-GB" sz="2000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2000" i="1" dirty="0">
              <a:solidFill>
                <a:schemeClr val="bg1"/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6B38DEC4-51B7-4AFD-A89C-84DD30F68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652" y="4761571"/>
            <a:ext cx="2627148" cy="1751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7353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Grammar: </a:t>
            </a:r>
            <a:r>
              <a:rPr lang="en-GB" dirty="0" err="1"/>
              <a:t>Woordvolgorde</a:t>
            </a:r>
            <a:r>
              <a:rPr lang="en-GB" dirty="0"/>
              <a:t> 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31506" y="1412776"/>
            <a:ext cx="8229600" cy="5112568"/>
          </a:xfrm>
        </p:spPr>
        <p:txBody>
          <a:bodyPr/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27266360-F3FB-44D5-A42E-BDD657F7A9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826194"/>
              </p:ext>
            </p:extLst>
          </p:nvPr>
        </p:nvGraphicFramePr>
        <p:xfrm>
          <a:off x="484284" y="1393798"/>
          <a:ext cx="8203903" cy="321725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171469">
                  <a:extLst>
                    <a:ext uri="{9D8B030D-6E8A-4147-A177-3AD203B41FA5}">
                      <a16:colId xmlns:a16="http://schemas.microsoft.com/office/drawing/2014/main" val="1889615565"/>
                    </a:ext>
                  </a:extLst>
                </a:gridCol>
                <a:gridCol w="1172374">
                  <a:extLst>
                    <a:ext uri="{9D8B030D-6E8A-4147-A177-3AD203B41FA5}">
                      <a16:colId xmlns:a16="http://schemas.microsoft.com/office/drawing/2014/main" val="3193004644"/>
                    </a:ext>
                  </a:extLst>
                </a:gridCol>
                <a:gridCol w="1171469">
                  <a:extLst>
                    <a:ext uri="{9D8B030D-6E8A-4147-A177-3AD203B41FA5}">
                      <a16:colId xmlns:a16="http://schemas.microsoft.com/office/drawing/2014/main" val="2718981844"/>
                    </a:ext>
                  </a:extLst>
                </a:gridCol>
                <a:gridCol w="1172374">
                  <a:extLst>
                    <a:ext uri="{9D8B030D-6E8A-4147-A177-3AD203B41FA5}">
                      <a16:colId xmlns:a16="http://schemas.microsoft.com/office/drawing/2014/main" val="1722150957"/>
                    </a:ext>
                  </a:extLst>
                </a:gridCol>
                <a:gridCol w="1171469">
                  <a:extLst>
                    <a:ext uri="{9D8B030D-6E8A-4147-A177-3AD203B41FA5}">
                      <a16:colId xmlns:a16="http://schemas.microsoft.com/office/drawing/2014/main" val="1052807167"/>
                    </a:ext>
                  </a:extLst>
                </a:gridCol>
                <a:gridCol w="1172374">
                  <a:extLst>
                    <a:ext uri="{9D8B030D-6E8A-4147-A177-3AD203B41FA5}">
                      <a16:colId xmlns:a16="http://schemas.microsoft.com/office/drawing/2014/main" val="22880111"/>
                    </a:ext>
                  </a:extLst>
                </a:gridCol>
                <a:gridCol w="1172374">
                  <a:extLst>
                    <a:ext uri="{9D8B030D-6E8A-4147-A177-3AD203B41FA5}">
                      <a16:colId xmlns:a16="http://schemas.microsoft.com/office/drawing/2014/main" val="2195337473"/>
                    </a:ext>
                  </a:extLst>
                </a:gridCol>
              </a:tblGrid>
              <a:tr h="13062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1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Onderwerp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2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Bijwoord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3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 err="1">
                          <a:effectLst/>
                          <a:latin typeface="+mn-lt"/>
                        </a:rPr>
                        <a:t>Werk-woorden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4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 err="1">
                          <a:effectLst/>
                          <a:latin typeface="+mn-lt"/>
                        </a:rPr>
                        <a:t>Mee-werkend</a:t>
                      </a:r>
                      <a:r>
                        <a:rPr lang="nl-NL" sz="1600" dirty="0">
                          <a:effectLst/>
                          <a:latin typeface="+mn-lt"/>
                        </a:rPr>
                        <a:t> voorwerp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5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Lijdend voorwerp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6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Plaats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7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Tijd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2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422819"/>
                  </a:ext>
                </a:extLst>
              </a:tr>
              <a:tr h="8546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Wie/ wat doet iets?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Hoe iets gebeurd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Alle actie-woorden in de zin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>
                          <a:effectLst/>
                          <a:latin typeface="+mn-lt"/>
                        </a:rPr>
                        <a:t>Aan/ voor  wie wordt iets gedaan</a:t>
                      </a:r>
                      <a:endParaRPr lang="nl-NL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Met wie of wat wordt iets gedaan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Waar het gebeurd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Wanneer het gebeurd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975703"/>
                  </a:ext>
                </a:extLst>
              </a:tr>
              <a:tr h="3663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That</a:t>
                      </a:r>
                      <a:r>
                        <a:rPr lang="nl-NL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woman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scares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512717"/>
                  </a:ext>
                </a:extLst>
              </a:tr>
              <a:tr h="3663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girl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 </a:t>
                      </a:r>
                      <a:r>
                        <a:rPr lang="nl-NL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eating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nl-NL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cake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</a:t>
                      </a:r>
                      <a:r>
                        <a:rPr lang="nl-NL" sz="1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nl-NL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garden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 we </a:t>
                      </a:r>
                      <a:r>
                        <a:rPr lang="nl-NL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speak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394856"/>
                  </a:ext>
                </a:extLst>
              </a:tr>
            </a:tbl>
          </a:graphicData>
        </a:graphic>
      </p:graphicFrame>
      <p:sp>
        <p:nvSpPr>
          <p:cNvPr id="7" name="Tekstvak 6">
            <a:extLst>
              <a:ext uri="{FF2B5EF4-FFF2-40B4-BE49-F238E27FC236}">
                <a16:creationId xmlns:a16="http://schemas.microsoft.com/office/drawing/2014/main" id="{AD8A017B-82E7-456F-ACC8-64F03F590EC5}"/>
              </a:ext>
            </a:extLst>
          </p:cNvPr>
          <p:cNvSpPr txBox="1"/>
          <p:nvPr/>
        </p:nvSpPr>
        <p:spPr>
          <a:xfrm>
            <a:off x="431506" y="4436709"/>
            <a:ext cx="457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GB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The girl is eating the cake in the garden 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as we speak.</a:t>
            </a:r>
            <a:endParaRPr lang="en-GB" sz="2000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2000" i="1" dirty="0">
              <a:solidFill>
                <a:schemeClr val="bg1"/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6B38DEC4-51B7-4AFD-A89C-84DD30F68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652" y="4761571"/>
            <a:ext cx="2627148" cy="1751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2808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Grammatica</a:t>
            </a:r>
            <a:r>
              <a:rPr lang="en-GB" dirty="0"/>
              <a:t>: </a:t>
            </a:r>
            <a:r>
              <a:rPr lang="en-GB" dirty="0" err="1"/>
              <a:t>Woordvolgorde</a:t>
            </a:r>
            <a:r>
              <a:rPr lang="en-GB" dirty="0"/>
              <a:t> 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Assignment A</a:t>
            </a:r>
          </a:p>
          <a:p>
            <a:r>
              <a:rPr lang="en-GB" dirty="0"/>
              <a:t>Make on your own, then we’ll check together</a:t>
            </a:r>
          </a:p>
          <a:p>
            <a:r>
              <a:rPr lang="en-GB" i="1" dirty="0"/>
              <a:t>Maak </a:t>
            </a:r>
            <a:r>
              <a:rPr lang="en-GB" i="1" dirty="0" err="1"/>
              <a:t>zelfstandig</a:t>
            </a:r>
            <a:r>
              <a:rPr lang="en-GB" i="1" dirty="0"/>
              <a:t>, </a:t>
            </a:r>
            <a:r>
              <a:rPr lang="en-GB" i="1" dirty="0" err="1"/>
              <a:t>daarna</a:t>
            </a:r>
            <a:r>
              <a:rPr lang="en-GB" i="1" dirty="0"/>
              <a:t> </a:t>
            </a:r>
            <a:r>
              <a:rPr lang="en-GB" i="1" dirty="0" err="1"/>
              <a:t>controleren</a:t>
            </a:r>
            <a:r>
              <a:rPr lang="en-GB" i="1" dirty="0"/>
              <a:t> we het </a:t>
            </a:r>
            <a:r>
              <a:rPr lang="en-GB" i="1" dirty="0" err="1"/>
              <a:t>samen</a:t>
            </a:r>
            <a:endParaRPr lang="en-GB" i="1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Assignment B</a:t>
            </a:r>
          </a:p>
          <a:p>
            <a:r>
              <a:rPr lang="en-GB" dirty="0"/>
              <a:t>Make the first two sentences together</a:t>
            </a:r>
          </a:p>
          <a:p>
            <a:r>
              <a:rPr lang="en-GB" dirty="0"/>
              <a:t>Do the rest on your own</a:t>
            </a:r>
          </a:p>
          <a:p>
            <a:r>
              <a:rPr lang="en-GB" dirty="0"/>
              <a:t>We’ll check in 5 to 10 minutes</a:t>
            </a:r>
          </a:p>
          <a:p>
            <a:endParaRPr lang="en-GB" dirty="0"/>
          </a:p>
          <a:p>
            <a:r>
              <a:rPr lang="en-GB" dirty="0"/>
              <a:t>If you need help – let me know</a:t>
            </a:r>
          </a:p>
          <a:p>
            <a:r>
              <a:rPr lang="en-GB" dirty="0"/>
              <a:t>When you’re done – let me know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Assignment C </a:t>
            </a:r>
          </a:p>
          <a:p>
            <a:r>
              <a:rPr lang="en-GB" dirty="0"/>
              <a:t>Only for level 3 + 4 students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5856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Grammatica</a:t>
            </a:r>
            <a:r>
              <a:rPr lang="en-GB" dirty="0"/>
              <a:t>: </a:t>
            </a:r>
            <a:r>
              <a:rPr lang="en-GB" dirty="0" err="1"/>
              <a:t>Woordvolgorde</a:t>
            </a:r>
            <a:r>
              <a:rPr lang="en-GB" dirty="0"/>
              <a:t> 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Assignment C</a:t>
            </a:r>
          </a:p>
          <a:p>
            <a:pPr marL="457200" indent="-457200">
              <a:buAutoNum type="arabicPeriod"/>
            </a:pPr>
            <a:r>
              <a:rPr lang="en-GB" dirty="0"/>
              <a:t>I’m worried about this kind of hurricane warning.</a:t>
            </a:r>
          </a:p>
          <a:p>
            <a:pPr marL="457200" indent="-457200">
              <a:buAutoNum type="arabicPeriod"/>
            </a:pPr>
            <a:r>
              <a:rPr lang="en-GB" dirty="0"/>
              <a:t>They’re evacuating all houses along the coastline.</a:t>
            </a:r>
          </a:p>
          <a:p>
            <a:pPr marL="457200" indent="-457200">
              <a:buAutoNum type="arabicPeriod"/>
            </a:pPr>
            <a:r>
              <a:rPr lang="en-GB" dirty="0"/>
              <a:t>It was too dangerous to go outside.</a:t>
            </a:r>
          </a:p>
          <a:p>
            <a:pPr marL="457200" indent="-457200">
              <a:buAutoNum type="arabicPeriod"/>
            </a:pPr>
            <a:r>
              <a:rPr lang="en-GB" dirty="0"/>
              <a:t>The high winds destroyed her family’s barn.</a:t>
            </a:r>
          </a:p>
          <a:p>
            <a:pPr marL="457200" indent="-457200">
              <a:buAutoNum type="arabicPeriod"/>
            </a:pPr>
            <a:r>
              <a:rPr lang="en-GB" dirty="0"/>
              <a:t>Maybe the wind will damage a few boats.</a:t>
            </a:r>
          </a:p>
          <a:p>
            <a:pPr marL="457200" indent="-457200">
              <a:buAutoNum type="arabicPeriod"/>
            </a:pPr>
            <a:r>
              <a:rPr lang="en-GB" dirty="0"/>
              <a:t>I went to a pub last week.</a:t>
            </a:r>
          </a:p>
          <a:p>
            <a:pPr marL="457200" indent="-457200">
              <a:buAutoNum type="arabicPeriod"/>
            </a:pPr>
            <a:r>
              <a:rPr lang="en-GB" dirty="0"/>
              <a:t>They met there on Saturday.</a:t>
            </a:r>
          </a:p>
          <a:p>
            <a:pPr marL="457200" indent="-457200">
              <a:buAutoNum type="arabicPeriod"/>
            </a:pPr>
            <a:r>
              <a:rPr lang="en-GB" dirty="0"/>
              <a:t>He sent me lots of messages on my phone yesterday.</a:t>
            </a:r>
          </a:p>
          <a:p>
            <a:pPr marL="457200" indent="-457200">
              <a:buAutoNum type="arabicPeriod"/>
            </a:pPr>
            <a:r>
              <a:rPr lang="en-GB" dirty="0"/>
              <a:t>I called her at home at 4 pm .</a:t>
            </a:r>
          </a:p>
          <a:p>
            <a:pPr marL="457200" indent="-457200">
              <a:buAutoNum type="arabicPeriod"/>
            </a:pPr>
            <a:r>
              <a:rPr lang="en-GB" dirty="0"/>
              <a:t>We are going to do that tomorrow.</a:t>
            </a:r>
          </a:p>
        </p:txBody>
      </p:sp>
    </p:spTree>
    <p:extLst>
      <p:ext uri="{BB962C8B-B14F-4D97-AF65-F5344CB8AC3E}">
        <p14:creationId xmlns:p14="http://schemas.microsoft.com/office/powerpoint/2010/main" val="4032255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 on your own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1412875"/>
            <a:ext cx="511175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366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CE6E320-95A6-4593-998A-DDADAA75EBD4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chemeClr val="bg1"/>
            </a:solidFill>
          </a:ln>
        </p:spPr>
        <p:txBody>
          <a:bodyPr/>
          <a:lstStyle/>
          <a:p>
            <a:r>
              <a:rPr lang="en-GB" dirty="0"/>
              <a:t>Preparation</a:t>
            </a:r>
            <a:r>
              <a:rPr lang="nl-NL" dirty="0"/>
              <a:t> Oral </a:t>
            </a:r>
            <a:r>
              <a:rPr lang="nl-NL" dirty="0" err="1"/>
              <a:t>Exam</a:t>
            </a:r>
            <a:endParaRPr lang="nl-NL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6A30F825-49EC-4B37-ABAC-963485A6F9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39472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1600" b="1" dirty="0" err="1"/>
              <a:t>Main</a:t>
            </a:r>
            <a:r>
              <a:rPr lang="nl-NL" sz="1600" b="1" dirty="0"/>
              <a:t> information</a:t>
            </a:r>
          </a:p>
          <a:p>
            <a:r>
              <a:rPr lang="nl-NL" sz="1600" dirty="0"/>
              <a:t>Time</a:t>
            </a:r>
          </a:p>
          <a:p>
            <a:pPr lvl="1"/>
            <a:r>
              <a:rPr lang="nl-NL" sz="1600" dirty="0"/>
              <a:t>Level 2: 4 – 6 minutes</a:t>
            </a:r>
          </a:p>
          <a:p>
            <a:pPr lvl="1"/>
            <a:r>
              <a:rPr lang="nl-NL" sz="1600" dirty="0"/>
              <a:t>Level 3: 5 – 7 minutes</a:t>
            </a:r>
          </a:p>
          <a:p>
            <a:pPr lvl="1"/>
            <a:r>
              <a:rPr lang="nl-NL" sz="1600" dirty="0"/>
              <a:t>Level 4: 6 – 8 minutes</a:t>
            </a:r>
          </a:p>
          <a:p>
            <a:endParaRPr lang="nl-NL" sz="1600" dirty="0"/>
          </a:p>
          <a:p>
            <a:r>
              <a:rPr lang="nl-NL" sz="1600" dirty="0"/>
              <a:t>Topic: </a:t>
            </a:r>
            <a:r>
              <a:rPr lang="nl-NL" sz="1600" dirty="0" err="1"/>
              <a:t>Your</a:t>
            </a:r>
            <a:r>
              <a:rPr lang="nl-NL" sz="1600" dirty="0"/>
              <a:t> </a:t>
            </a:r>
            <a:r>
              <a:rPr lang="nl-NL" sz="1600" dirty="0" err="1"/>
              <a:t>choice</a:t>
            </a:r>
            <a:endParaRPr lang="nl-NL" sz="1600" dirty="0"/>
          </a:p>
          <a:p>
            <a:endParaRPr lang="nl-NL" sz="1600" dirty="0"/>
          </a:p>
          <a:p>
            <a:r>
              <a:rPr lang="nl-NL" sz="1600" dirty="0" err="1"/>
              <a:t>Materials</a:t>
            </a:r>
            <a:endParaRPr lang="nl-NL" sz="1600" dirty="0"/>
          </a:p>
          <a:p>
            <a:pPr lvl="1"/>
            <a:r>
              <a:rPr lang="nl-NL" sz="1600" dirty="0" err="1"/>
              <a:t>Powerpoint</a:t>
            </a:r>
            <a:endParaRPr lang="nl-NL" sz="1600" dirty="0"/>
          </a:p>
          <a:p>
            <a:pPr lvl="1"/>
            <a:r>
              <a:rPr lang="nl-NL" sz="1600" dirty="0"/>
              <a:t>Pictures</a:t>
            </a:r>
          </a:p>
          <a:p>
            <a:pPr lvl="1"/>
            <a:r>
              <a:rPr lang="nl-NL" sz="1600" dirty="0" err="1"/>
              <a:t>Other</a:t>
            </a:r>
            <a:r>
              <a:rPr lang="nl-NL" sz="1600" dirty="0"/>
              <a:t> </a:t>
            </a:r>
            <a:r>
              <a:rPr lang="nl-NL" sz="1600" dirty="0" err="1"/>
              <a:t>things</a:t>
            </a:r>
            <a:endParaRPr lang="nl-NL" sz="1600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08AF166-8310-4F7A-A487-DE04D078D5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51920" y="1600200"/>
            <a:ext cx="483488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b="1" dirty="0"/>
              <a:t>When</a:t>
            </a:r>
          </a:p>
          <a:p>
            <a:r>
              <a:rPr lang="en-GB" sz="1600" dirty="0"/>
              <a:t>Choose a date</a:t>
            </a:r>
          </a:p>
          <a:p>
            <a:r>
              <a:rPr lang="en-GB" sz="1600" dirty="0"/>
              <a:t>Delayed = resit</a:t>
            </a:r>
          </a:p>
          <a:p>
            <a:endParaRPr lang="en-GB" sz="1600" dirty="0"/>
          </a:p>
          <a:p>
            <a:pPr marL="0" indent="0">
              <a:buNone/>
            </a:pPr>
            <a:r>
              <a:rPr lang="en-GB" sz="1600" b="1" dirty="0"/>
              <a:t>What to do</a:t>
            </a:r>
            <a:endParaRPr lang="en-GB" sz="1600" dirty="0"/>
          </a:p>
          <a:p>
            <a:r>
              <a:rPr lang="en-GB" sz="1600" dirty="0"/>
              <a:t>Make mind map</a:t>
            </a:r>
          </a:p>
          <a:p>
            <a:r>
              <a:rPr lang="en-GB" sz="1600" dirty="0"/>
              <a:t>Make </a:t>
            </a:r>
            <a:r>
              <a:rPr lang="en-GB" sz="1600" dirty="0" err="1"/>
              <a:t>powerpoint</a:t>
            </a:r>
            <a:endParaRPr lang="en-GB" sz="1600" dirty="0"/>
          </a:p>
          <a:p>
            <a:r>
              <a:rPr lang="en-GB" sz="1600" dirty="0"/>
              <a:t>Create wordlist </a:t>
            </a:r>
          </a:p>
          <a:p>
            <a:r>
              <a:rPr lang="en-GB" sz="1600" dirty="0"/>
              <a:t>Ask each other for help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2E49182-8788-4D6D-8C93-5C555C84C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4435856"/>
            <a:ext cx="3250704" cy="216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81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4B17F55-3001-4A04-88CC-BBFF33040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Oral </a:t>
            </a:r>
            <a:r>
              <a:rPr lang="nl-NL" dirty="0" err="1"/>
              <a:t>exams</a:t>
            </a:r>
            <a:r>
              <a:rPr lang="nl-NL"/>
              <a:t> DV21B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1F9CA2-51E0-43D2-B366-8785288F9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Planning oral exams</a:t>
            </a: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Week	Date	Name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2	22-2	</a:t>
            </a:r>
            <a:r>
              <a:rPr lang="en-US" dirty="0">
                <a:solidFill>
                  <a:srgbClr val="FF0000"/>
                </a:solidFill>
              </a:rPr>
              <a:t>Isabel</a:t>
            </a:r>
          </a:p>
          <a:p>
            <a:pPr marL="0" indent="0">
              <a:buNone/>
            </a:pPr>
            <a:r>
              <a:rPr lang="en-US" dirty="0"/>
              <a:t>3	8-3	</a:t>
            </a:r>
            <a:r>
              <a:rPr lang="en-US" dirty="0" err="1"/>
              <a:t>Jolien</a:t>
            </a:r>
            <a:r>
              <a:rPr lang="en-US" dirty="0"/>
              <a:t>, Tony, Dean?</a:t>
            </a:r>
          </a:p>
          <a:p>
            <a:pPr marL="0" indent="0">
              <a:buNone/>
            </a:pPr>
            <a:r>
              <a:rPr lang="en-US" dirty="0"/>
              <a:t>4	15-3	Juul, Tim, Dean?</a:t>
            </a:r>
          </a:p>
          <a:p>
            <a:pPr marL="0" indent="0">
              <a:buNone/>
            </a:pPr>
            <a:r>
              <a:rPr lang="en-US" dirty="0"/>
              <a:t>5	22-3	</a:t>
            </a:r>
            <a:r>
              <a:rPr lang="en-US" dirty="0" err="1"/>
              <a:t>Guusje</a:t>
            </a:r>
            <a:r>
              <a:rPr lang="en-US" dirty="0"/>
              <a:t>, Jens</a:t>
            </a:r>
          </a:p>
          <a:p>
            <a:pPr marL="0" indent="0">
              <a:buNone/>
            </a:pPr>
            <a:r>
              <a:rPr lang="en-US" dirty="0"/>
              <a:t>6	29-3	Teun, Maartje</a:t>
            </a:r>
          </a:p>
          <a:p>
            <a:pPr marL="0" indent="0">
              <a:buNone/>
            </a:pPr>
            <a:r>
              <a:rPr lang="en-US" dirty="0"/>
              <a:t>7	5-4	Laura</a:t>
            </a:r>
          </a:p>
          <a:p>
            <a:pPr marL="0" indent="0">
              <a:buNone/>
            </a:pPr>
            <a:r>
              <a:rPr lang="en-US" dirty="0"/>
              <a:t>8	12-4	Roald, Naomi</a:t>
            </a:r>
          </a:p>
          <a:p>
            <a:pPr marL="0" indent="0">
              <a:buNone/>
            </a:pPr>
            <a:r>
              <a:rPr lang="en-US" dirty="0"/>
              <a:t>9	19-4	Joella, </a:t>
            </a:r>
            <a:r>
              <a:rPr lang="en-US" dirty="0" err="1"/>
              <a:t>Rojin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b="1" dirty="0"/>
              <a:t>TEST VOCAB + GRAMMAR UNIT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611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Grammar: Word order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31506" y="1412776"/>
            <a:ext cx="8229600" cy="5112568"/>
          </a:xfrm>
        </p:spPr>
        <p:txBody>
          <a:bodyPr/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Word order = </a:t>
            </a:r>
            <a:r>
              <a:rPr lang="en-GB" b="1" dirty="0" err="1"/>
              <a:t>Woordvolgorde</a:t>
            </a:r>
            <a:endParaRPr lang="en-GB" b="1" dirty="0"/>
          </a:p>
          <a:p>
            <a:pPr marL="0" indent="0">
              <a:buNone/>
            </a:pPr>
            <a:r>
              <a:rPr lang="en-GB" dirty="0"/>
              <a:t>In het Engels </a:t>
            </a:r>
            <a:r>
              <a:rPr lang="en-GB" dirty="0" err="1"/>
              <a:t>heb</a:t>
            </a:r>
            <a:r>
              <a:rPr lang="en-GB" dirty="0"/>
              <a:t> je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duidelijke</a:t>
            </a:r>
            <a:r>
              <a:rPr lang="en-GB" dirty="0"/>
              <a:t> </a:t>
            </a:r>
            <a:r>
              <a:rPr lang="en-GB" dirty="0" err="1"/>
              <a:t>volgorde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</a:t>
            </a:r>
            <a:r>
              <a:rPr lang="en-GB" dirty="0" err="1"/>
              <a:t>woorden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dirty="0"/>
              <a:t>(</a:t>
            </a:r>
            <a:r>
              <a:rPr lang="en-GB" dirty="0" err="1"/>
              <a:t>Eigenlijk</a:t>
            </a:r>
            <a:r>
              <a:rPr lang="en-GB" dirty="0"/>
              <a:t> </a:t>
            </a:r>
            <a:r>
              <a:rPr lang="en-GB" dirty="0" err="1"/>
              <a:t>makkelijker</a:t>
            </a:r>
            <a:r>
              <a:rPr lang="en-GB" dirty="0"/>
              <a:t> </a:t>
            </a:r>
            <a:r>
              <a:rPr lang="en-GB" dirty="0" err="1"/>
              <a:t>dan</a:t>
            </a:r>
            <a:r>
              <a:rPr lang="en-GB" dirty="0"/>
              <a:t> in het </a:t>
            </a:r>
            <a:r>
              <a:rPr lang="en-GB" dirty="0" err="1"/>
              <a:t>Nederlands</a:t>
            </a:r>
            <a:r>
              <a:rPr lang="en-GB" dirty="0"/>
              <a:t>.) (Hooray!)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For instance: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i="1" dirty="0"/>
              <a:t> </a:t>
            </a:r>
            <a:r>
              <a:rPr lang="en-GB" dirty="0"/>
              <a:t>That woman scares me!</a:t>
            </a:r>
            <a:endParaRPr lang="en-GB" i="1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954188"/>
            <a:ext cx="3643164" cy="3643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925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Grammar: </a:t>
            </a:r>
            <a:r>
              <a:rPr lang="en-GB" dirty="0" err="1"/>
              <a:t>Woordvolgorde</a:t>
            </a:r>
            <a:r>
              <a:rPr lang="en-GB" dirty="0"/>
              <a:t> 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31506" y="1412776"/>
            <a:ext cx="8229600" cy="5112568"/>
          </a:xfrm>
        </p:spPr>
        <p:txBody>
          <a:bodyPr/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Word order = </a:t>
            </a:r>
            <a:r>
              <a:rPr lang="en-GB" b="1" dirty="0" err="1"/>
              <a:t>Woordvolgorde</a:t>
            </a:r>
            <a:endParaRPr lang="en-GB" b="1" dirty="0"/>
          </a:p>
          <a:p>
            <a:pPr marL="0" indent="0">
              <a:buNone/>
            </a:pPr>
            <a:r>
              <a:rPr lang="en-GB" dirty="0"/>
              <a:t>In het Engels </a:t>
            </a:r>
            <a:r>
              <a:rPr lang="en-GB" dirty="0" err="1"/>
              <a:t>heb</a:t>
            </a:r>
            <a:r>
              <a:rPr lang="en-GB" dirty="0"/>
              <a:t> je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duidelijke</a:t>
            </a:r>
            <a:r>
              <a:rPr lang="en-GB" dirty="0"/>
              <a:t> </a:t>
            </a:r>
            <a:r>
              <a:rPr lang="en-GB" dirty="0" err="1"/>
              <a:t>volgorde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</a:t>
            </a:r>
            <a:r>
              <a:rPr lang="en-GB" dirty="0" err="1"/>
              <a:t>woorden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dirty="0"/>
              <a:t>(</a:t>
            </a:r>
            <a:r>
              <a:rPr lang="en-GB" dirty="0" err="1"/>
              <a:t>Eigenlijk</a:t>
            </a:r>
            <a:r>
              <a:rPr lang="en-GB" dirty="0"/>
              <a:t> </a:t>
            </a:r>
            <a:r>
              <a:rPr lang="en-GB" dirty="0" err="1"/>
              <a:t>makkelijker</a:t>
            </a:r>
            <a:r>
              <a:rPr lang="en-GB" dirty="0"/>
              <a:t> </a:t>
            </a:r>
            <a:r>
              <a:rPr lang="en-GB" dirty="0" err="1"/>
              <a:t>dan</a:t>
            </a:r>
            <a:r>
              <a:rPr lang="en-GB" dirty="0"/>
              <a:t> in het </a:t>
            </a:r>
            <a:r>
              <a:rPr lang="en-GB" dirty="0" err="1"/>
              <a:t>Nederlands</a:t>
            </a:r>
            <a:r>
              <a:rPr lang="en-GB" dirty="0"/>
              <a:t>.) (Hooray!)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For instance: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 girl is eating the cake in the garden </a:t>
            </a:r>
          </a:p>
          <a:p>
            <a:pPr marL="0" indent="0">
              <a:buNone/>
            </a:pPr>
            <a:r>
              <a:rPr lang="en-GB" dirty="0"/>
              <a:t>as we speak.</a:t>
            </a:r>
            <a:endParaRPr lang="en-GB" i="1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36" y="3933056"/>
            <a:ext cx="3815916" cy="2543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5065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Grammar: </a:t>
            </a:r>
            <a:r>
              <a:rPr lang="en-GB" dirty="0" err="1"/>
              <a:t>Woordvolgorde</a:t>
            </a:r>
            <a:r>
              <a:rPr lang="en-GB" dirty="0"/>
              <a:t> 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31506" y="1412776"/>
            <a:ext cx="8229600" cy="5112568"/>
          </a:xfrm>
        </p:spPr>
        <p:txBody>
          <a:bodyPr/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Word order = </a:t>
            </a:r>
            <a:r>
              <a:rPr lang="en-GB" b="1" dirty="0" err="1"/>
              <a:t>Woordvolgorde</a:t>
            </a:r>
            <a:endParaRPr lang="en-GB" b="1" dirty="0"/>
          </a:p>
          <a:p>
            <a:r>
              <a:rPr lang="en-GB" dirty="0"/>
              <a:t>Worksheet </a:t>
            </a:r>
            <a:r>
              <a:rPr lang="en-GB" dirty="0" err="1"/>
              <a:t>bladzijde</a:t>
            </a:r>
            <a:r>
              <a:rPr lang="en-GB" dirty="0"/>
              <a:t> 1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27266360-F3FB-44D5-A42E-BDD657F7A9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562040"/>
              </p:ext>
            </p:extLst>
          </p:nvPr>
        </p:nvGraphicFramePr>
        <p:xfrm>
          <a:off x="508591" y="2924944"/>
          <a:ext cx="8203903" cy="321407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171469">
                  <a:extLst>
                    <a:ext uri="{9D8B030D-6E8A-4147-A177-3AD203B41FA5}">
                      <a16:colId xmlns:a16="http://schemas.microsoft.com/office/drawing/2014/main" val="1889615565"/>
                    </a:ext>
                  </a:extLst>
                </a:gridCol>
                <a:gridCol w="1172374">
                  <a:extLst>
                    <a:ext uri="{9D8B030D-6E8A-4147-A177-3AD203B41FA5}">
                      <a16:colId xmlns:a16="http://schemas.microsoft.com/office/drawing/2014/main" val="3193004644"/>
                    </a:ext>
                  </a:extLst>
                </a:gridCol>
                <a:gridCol w="1171469">
                  <a:extLst>
                    <a:ext uri="{9D8B030D-6E8A-4147-A177-3AD203B41FA5}">
                      <a16:colId xmlns:a16="http://schemas.microsoft.com/office/drawing/2014/main" val="2718981844"/>
                    </a:ext>
                  </a:extLst>
                </a:gridCol>
                <a:gridCol w="1172374">
                  <a:extLst>
                    <a:ext uri="{9D8B030D-6E8A-4147-A177-3AD203B41FA5}">
                      <a16:colId xmlns:a16="http://schemas.microsoft.com/office/drawing/2014/main" val="1722150957"/>
                    </a:ext>
                  </a:extLst>
                </a:gridCol>
                <a:gridCol w="1171469">
                  <a:extLst>
                    <a:ext uri="{9D8B030D-6E8A-4147-A177-3AD203B41FA5}">
                      <a16:colId xmlns:a16="http://schemas.microsoft.com/office/drawing/2014/main" val="1052807167"/>
                    </a:ext>
                  </a:extLst>
                </a:gridCol>
                <a:gridCol w="1172374">
                  <a:extLst>
                    <a:ext uri="{9D8B030D-6E8A-4147-A177-3AD203B41FA5}">
                      <a16:colId xmlns:a16="http://schemas.microsoft.com/office/drawing/2014/main" val="22880111"/>
                    </a:ext>
                  </a:extLst>
                </a:gridCol>
                <a:gridCol w="1172374">
                  <a:extLst>
                    <a:ext uri="{9D8B030D-6E8A-4147-A177-3AD203B41FA5}">
                      <a16:colId xmlns:a16="http://schemas.microsoft.com/office/drawing/2014/main" val="2195337473"/>
                    </a:ext>
                  </a:extLst>
                </a:gridCol>
              </a:tblGrid>
              <a:tr h="13062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1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Onderwerp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2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Bijwoord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3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 err="1">
                          <a:effectLst/>
                        </a:rPr>
                        <a:t>Werk-woorden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4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 err="1">
                          <a:effectLst/>
                        </a:rPr>
                        <a:t>Mee-werkend</a:t>
                      </a:r>
                      <a:r>
                        <a:rPr lang="nl-NL" sz="1600" dirty="0">
                          <a:effectLst/>
                        </a:rPr>
                        <a:t> voorwerp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5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Lijdend voorwerp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6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Plaats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7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Tijd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2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422819"/>
                  </a:ext>
                </a:extLst>
              </a:tr>
              <a:tr h="8546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Wie/ wat doet iets?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Hoe iets gebeurd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Alle actie-woorden in de zin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>
                          <a:effectLst/>
                        </a:rPr>
                        <a:t>Aan/ voor  wie wordt iets gedaan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Met wie of wat wordt iets gedaan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Waar het gebeurd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Wanneer het gebeurd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975703"/>
                  </a:ext>
                </a:extLst>
              </a:tr>
              <a:tr h="3663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 err="1">
                          <a:effectLst/>
                        </a:rPr>
                        <a:t>They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>
                          <a:effectLst/>
                        </a:rPr>
                        <a:t>happily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>
                          <a:effectLst/>
                        </a:rPr>
                        <a:t>gave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>
                          <a:effectLst/>
                        </a:rPr>
                        <a:t>her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 err="1">
                          <a:effectLst/>
                        </a:rPr>
                        <a:t>flowers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>
                          <a:effectLst/>
                        </a:rPr>
                        <a:t>at school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 err="1">
                          <a:effectLst/>
                        </a:rPr>
                        <a:t>yesterday</a:t>
                      </a:r>
                      <a:r>
                        <a:rPr lang="nl-NL" sz="1600" dirty="0">
                          <a:effectLst/>
                        </a:rPr>
                        <a:t>.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512717"/>
                  </a:ext>
                </a:extLst>
              </a:tr>
              <a:tr h="3663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>
                          <a:effectLst/>
                        </a:rPr>
                        <a:t>I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 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 err="1">
                          <a:effectLst/>
                        </a:rPr>
                        <a:t>wish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 err="1">
                          <a:effectLst/>
                        </a:rPr>
                        <a:t>you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 err="1">
                          <a:effectLst/>
                        </a:rPr>
                        <a:t>the</a:t>
                      </a:r>
                      <a:r>
                        <a:rPr lang="nl-NL" sz="1600" dirty="0">
                          <a:effectLst/>
                        </a:rPr>
                        <a:t> best.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 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 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3387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0269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Grammar: </a:t>
            </a:r>
            <a:r>
              <a:rPr lang="en-GB" dirty="0" err="1"/>
              <a:t>Woordvolgorde</a:t>
            </a:r>
            <a:r>
              <a:rPr lang="en-GB" dirty="0"/>
              <a:t> 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31506" y="1412776"/>
            <a:ext cx="8229600" cy="5112568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27266360-F3FB-44D5-A42E-BDD657F7A9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656080"/>
              </p:ext>
            </p:extLst>
          </p:nvPr>
        </p:nvGraphicFramePr>
        <p:xfrm>
          <a:off x="457200" y="1412776"/>
          <a:ext cx="8203903" cy="464037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171469">
                  <a:extLst>
                    <a:ext uri="{9D8B030D-6E8A-4147-A177-3AD203B41FA5}">
                      <a16:colId xmlns:a16="http://schemas.microsoft.com/office/drawing/2014/main" val="1889615565"/>
                    </a:ext>
                  </a:extLst>
                </a:gridCol>
                <a:gridCol w="1172374">
                  <a:extLst>
                    <a:ext uri="{9D8B030D-6E8A-4147-A177-3AD203B41FA5}">
                      <a16:colId xmlns:a16="http://schemas.microsoft.com/office/drawing/2014/main" val="3193004644"/>
                    </a:ext>
                  </a:extLst>
                </a:gridCol>
                <a:gridCol w="1171469">
                  <a:extLst>
                    <a:ext uri="{9D8B030D-6E8A-4147-A177-3AD203B41FA5}">
                      <a16:colId xmlns:a16="http://schemas.microsoft.com/office/drawing/2014/main" val="2718981844"/>
                    </a:ext>
                  </a:extLst>
                </a:gridCol>
                <a:gridCol w="1172374">
                  <a:extLst>
                    <a:ext uri="{9D8B030D-6E8A-4147-A177-3AD203B41FA5}">
                      <a16:colId xmlns:a16="http://schemas.microsoft.com/office/drawing/2014/main" val="1722150957"/>
                    </a:ext>
                  </a:extLst>
                </a:gridCol>
                <a:gridCol w="1171469">
                  <a:extLst>
                    <a:ext uri="{9D8B030D-6E8A-4147-A177-3AD203B41FA5}">
                      <a16:colId xmlns:a16="http://schemas.microsoft.com/office/drawing/2014/main" val="1052807167"/>
                    </a:ext>
                  </a:extLst>
                </a:gridCol>
                <a:gridCol w="1172374">
                  <a:extLst>
                    <a:ext uri="{9D8B030D-6E8A-4147-A177-3AD203B41FA5}">
                      <a16:colId xmlns:a16="http://schemas.microsoft.com/office/drawing/2014/main" val="22880111"/>
                    </a:ext>
                  </a:extLst>
                </a:gridCol>
                <a:gridCol w="1172374">
                  <a:extLst>
                    <a:ext uri="{9D8B030D-6E8A-4147-A177-3AD203B41FA5}">
                      <a16:colId xmlns:a16="http://schemas.microsoft.com/office/drawing/2014/main" val="2195337473"/>
                    </a:ext>
                  </a:extLst>
                </a:gridCol>
              </a:tblGrid>
              <a:tr h="13062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1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Onderwerp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2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Bijwoord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3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 err="1">
                          <a:effectLst/>
                        </a:rPr>
                        <a:t>Werk-woorden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4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 err="1">
                          <a:effectLst/>
                        </a:rPr>
                        <a:t>Mee-werkend</a:t>
                      </a:r>
                      <a:r>
                        <a:rPr lang="nl-NL" sz="1600" dirty="0">
                          <a:effectLst/>
                        </a:rPr>
                        <a:t> voorwerp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5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Lijdend voorwerp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6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Plaats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7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Tijd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2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422819"/>
                  </a:ext>
                </a:extLst>
              </a:tr>
              <a:tr h="8546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Wie/ wat doet iets?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Hoe iets gebeurd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Alle actie-woorden in de zin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>
                          <a:effectLst/>
                        </a:rPr>
                        <a:t>Aan/ voor  wie wordt iets gedaan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Met wie of wat wordt iets gedaan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Waar het gebeurd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Wanneer het gebeurd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975703"/>
                  </a:ext>
                </a:extLst>
              </a:tr>
              <a:tr h="3663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Alex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 err="1">
                          <a:effectLst/>
                          <a:latin typeface="+mn-lt"/>
                        </a:rPr>
                        <a:t>Lives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in Dublin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512717"/>
                  </a:ext>
                </a:extLst>
              </a:tr>
              <a:tr h="3663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I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 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 err="1">
                          <a:effectLst/>
                          <a:latin typeface="+mn-lt"/>
                        </a:rPr>
                        <a:t>bought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a </a:t>
                      </a:r>
                      <a:r>
                        <a:rPr lang="nl-NL" sz="1600" dirty="0" err="1">
                          <a:effectLst/>
                          <a:latin typeface="+mn-lt"/>
                        </a:rPr>
                        <a:t>cow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 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 err="1">
                          <a:effectLst/>
                          <a:latin typeface="+mn-lt"/>
                        </a:rPr>
                        <a:t>yesterday</a:t>
                      </a:r>
                      <a:r>
                        <a:rPr lang="nl-NL" sz="1600" dirty="0">
                          <a:effectLst/>
                          <a:latin typeface="+mn-lt"/>
                        </a:rPr>
                        <a:t> 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3387546"/>
                  </a:ext>
                </a:extLst>
              </a:tr>
              <a:tr h="3663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She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will</a:t>
                      </a:r>
                      <a:r>
                        <a:rPr lang="nl-NL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here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tomorrow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820388"/>
                  </a:ext>
                </a:extLst>
              </a:tr>
              <a:tr h="3663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Went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home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 </a:t>
                      </a:r>
                      <a:r>
                        <a:rPr lang="nl-NL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eight</a:t>
                      </a:r>
                      <a:r>
                        <a:rPr lang="nl-NL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o’clock</a:t>
                      </a:r>
                      <a:r>
                        <a:rPr lang="nl-NL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969348"/>
                  </a:ext>
                </a:extLst>
              </a:tr>
              <a:tr h="3663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easily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sold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nl-NL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phone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from</a:t>
                      </a:r>
                      <a:r>
                        <a:rPr lang="nl-NL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his </a:t>
                      </a:r>
                      <a:r>
                        <a:rPr lang="nl-NL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last </a:t>
                      </a:r>
                      <a:r>
                        <a:rPr lang="nl-NL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month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6242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244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Grammar: </a:t>
            </a:r>
            <a:r>
              <a:rPr lang="en-GB" dirty="0" err="1"/>
              <a:t>Woordvolgorde</a:t>
            </a:r>
            <a:r>
              <a:rPr lang="en-GB" dirty="0"/>
              <a:t> 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31506" y="1412776"/>
            <a:ext cx="8229600" cy="5112568"/>
          </a:xfrm>
        </p:spPr>
        <p:txBody>
          <a:bodyPr/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27266360-F3FB-44D5-A42E-BDD657F7A9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442113"/>
              </p:ext>
            </p:extLst>
          </p:nvPr>
        </p:nvGraphicFramePr>
        <p:xfrm>
          <a:off x="484284" y="1393798"/>
          <a:ext cx="8203903" cy="284776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171469">
                  <a:extLst>
                    <a:ext uri="{9D8B030D-6E8A-4147-A177-3AD203B41FA5}">
                      <a16:colId xmlns:a16="http://schemas.microsoft.com/office/drawing/2014/main" val="1889615565"/>
                    </a:ext>
                  </a:extLst>
                </a:gridCol>
                <a:gridCol w="1172374">
                  <a:extLst>
                    <a:ext uri="{9D8B030D-6E8A-4147-A177-3AD203B41FA5}">
                      <a16:colId xmlns:a16="http://schemas.microsoft.com/office/drawing/2014/main" val="3193004644"/>
                    </a:ext>
                  </a:extLst>
                </a:gridCol>
                <a:gridCol w="1171469">
                  <a:extLst>
                    <a:ext uri="{9D8B030D-6E8A-4147-A177-3AD203B41FA5}">
                      <a16:colId xmlns:a16="http://schemas.microsoft.com/office/drawing/2014/main" val="2718981844"/>
                    </a:ext>
                  </a:extLst>
                </a:gridCol>
                <a:gridCol w="1172374">
                  <a:extLst>
                    <a:ext uri="{9D8B030D-6E8A-4147-A177-3AD203B41FA5}">
                      <a16:colId xmlns:a16="http://schemas.microsoft.com/office/drawing/2014/main" val="1722150957"/>
                    </a:ext>
                  </a:extLst>
                </a:gridCol>
                <a:gridCol w="1171469">
                  <a:extLst>
                    <a:ext uri="{9D8B030D-6E8A-4147-A177-3AD203B41FA5}">
                      <a16:colId xmlns:a16="http://schemas.microsoft.com/office/drawing/2014/main" val="1052807167"/>
                    </a:ext>
                  </a:extLst>
                </a:gridCol>
                <a:gridCol w="1172374">
                  <a:extLst>
                    <a:ext uri="{9D8B030D-6E8A-4147-A177-3AD203B41FA5}">
                      <a16:colId xmlns:a16="http://schemas.microsoft.com/office/drawing/2014/main" val="22880111"/>
                    </a:ext>
                  </a:extLst>
                </a:gridCol>
                <a:gridCol w="1172374">
                  <a:extLst>
                    <a:ext uri="{9D8B030D-6E8A-4147-A177-3AD203B41FA5}">
                      <a16:colId xmlns:a16="http://schemas.microsoft.com/office/drawing/2014/main" val="2195337473"/>
                    </a:ext>
                  </a:extLst>
                </a:gridCol>
              </a:tblGrid>
              <a:tr h="13062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1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Onderwerp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2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Bijwoord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3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 err="1">
                          <a:effectLst/>
                        </a:rPr>
                        <a:t>Werk-woorden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4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 err="1">
                          <a:effectLst/>
                        </a:rPr>
                        <a:t>Mee-werkend</a:t>
                      </a:r>
                      <a:r>
                        <a:rPr lang="nl-NL" sz="1600" dirty="0">
                          <a:effectLst/>
                        </a:rPr>
                        <a:t> voorwerp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5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Lijdend voorwerp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6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Plaats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7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Tijd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2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422819"/>
                  </a:ext>
                </a:extLst>
              </a:tr>
              <a:tr h="8546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Wie/ wat doet iets?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Hoe iets gebeurd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Alle actie-woorden in de zin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>
                          <a:effectLst/>
                        </a:rPr>
                        <a:t>Aan/ voor  wie wordt iets gedaan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Met wie of wat wordt iets gedaan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Waar het gebeurd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</a:rPr>
                        <a:t>Wanneer het gebeurd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975703"/>
                  </a:ext>
                </a:extLst>
              </a:tr>
              <a:tr h="3663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512717"/>
                  </a:ext>
                </a:extLst>
              </a:tr>
            </a:tbl>
          </a:graphicData>
        </a:graphic>
      </p:graphicFrame>
      <p:sp>
        <p:nvSpPr>
          <p:cNvPr id="7" name="Tekstvak 6">
            <a:extLst>
              <a:ext uri="{FF2B5EF4-FFF2-40B4-BE49-F238E27FC236}">
                <a16:creationId xmlns:a16="http://schemas.microsoft.com/office/drawing/2014/main" id="{AD8A017B-82E7-456F-ACC8-64F03F590EC5}"/>
              </a:ext>
            </a:extLst>
          </p:cNvPr>
          <p:cNvSpPr txBox="1"/>
          <p:nvPr/>
        </p:nvSpPr>
        <p:spPr>
          <a:xfrm>
            <a:off x="431506" y="4436709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That woman scares me!</a:t>
            </a:r>
            <a:endParaRPr lang="en-GB" sz="2000" i="1" dirty="0">
              <a:solidFill>
                <a:schemeClr val="bg1"/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F42937D-D5A8-47C6-920B-B34B2C04C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341" y="4457587"/>
            <a:ext cx="2139765" cy="2139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2716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Grammar: </a:t>
            </a:r>
            <a:r>
              <a:rPr lang="en-GB" dirty="0" err="1"/>
              <a:t>Woordvolgorde</a:t>
            </a:r>
            <a:r>
              <a:rPr lang="en-GB" dirty="0"/>
              <a:t> 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31506" y="1412776"/>
            <a:ext cx="8229600" cy="5112568"/>
          </a:xfrm>
        </p:spPr>
        <p:txBody>
          <a:bodyPr/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27266360-F3FB-44D5-A42E-BDD657F7A9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777781"/>
              </p:ext>
            </p:extLst>
          </p:nvPr>
        </p:nvGraphicFramePr>
        <p:xfrm>
          <a:off x="484284" y="1393798"/>
          <a:ext cx="8203903" cy="285093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171469">
                  <a:extLst>
                    <a:ext uri="{9D8B030D-6E8A-4147-A177-3AD203B41FA5}">
                      <a16:colId xmlns:a16="http://schemas.microsoft.com/office/drawing/2014/main" val="1889615565"/>
                    </a:ext>
                  </a:extLst>
                </a:gridCol>
                <a:gridCol w="1172374">
                  <a:extLst>
                    <a:ext uri="{9D8B030D-6E8A-4147-A177-3AD203B41FA5}">
                      <a16:colId xmlns:a16="http://schemas.microsoft.com/office/drawing/2014/main" val="3193004644"/>
                    </a:ext>
                  </a:extLst>
                </a:gridCol>
                <a:gridCol w="1171469">
                  <a:extLst>
                    <a:ext uri="{9D8B030D-6E8A-4147-A177-3AD203B41FA5}">
                      <a16:colId xmlns:a16="http://schemas.microsoft.com/office/drawing/2014/main" val="2718981844"/>
                    </a:ext>
                  </a:extLst>
                </a:gridCol>
                <a:gridCol w="1172374">
                  <a:extLst>
                    <a:ext uri="{9D8B030D-6E8A-4147-A177-3AD203B41FA5}">
                      <a16:colId xmlns:a16="http://schemas.microsoft.com/office/drawing/2014/main" val="1722150957"/>
                    </a:ext>
                  </a:extLst>
                </a:gridCol>
                <a:gridCol w="1171469">
                  <a:extLst>
                    <a:ext uri="{9D8B030D-6E8A-4147-A177-3AD203B41FA5}">
                      <a16:colId xmlns:a16="http://schemas.microsoft.com/office/drawing/2014/main" val="1052807167"/>
                    </a:ext>
                  </a:extLst>
                </a:gridCol>
                <a:gridCol w="1172374">
                  <a:extLst>
                    <a:ext uri="{9D8B030D-6E8A-4147-A177-3AD203B41FA5}">
                      <a16:colId xmlns:a16="http://schemas.microsoft.com/office/drawing/2014/main" val="22880111"/>
                    </a:ext>
                  </a:extLst>
                </a:gridCol>
                <a:gridCol w="1172374">
                  <a:extLst>
                    <a:ext uri="{9D8B030D-6E8A-4147-A177-3AD203B41FA5}">
                      <a16:colId xmlns:a16="http://schemas.microsoft.com/office/drawing/2014/main" val="2195337473"/>
                    </a:ext>
                  </a:extLst>
                </a:gridCol>
              </a:tblGrid>
              <a:tr h="13062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1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Onderwerp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2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Bijwoord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3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 err="1">
                          <a:effectLst/>
                          <a:latin typeface="+mn-lt"/>
                        </a:rPr>
                        <a:t>Werk-woorden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4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 err="1">
                          <a:effectLst/>
                          <a:latin typeface="+mn-lt"/>
                        </a:rPr>
                        <a:t>Mee-werkend</a:t>
                      </a:r>
                      <a:r>
                        <a:rPr lang="nl-NL" sz="1600" dirty="0">
                          <a:effectLst/>
                          <a:latin typeface="+mn-lt"/>
                        </a:rPr>
                        <a:t> voorwerp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5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Lijdend voorwerp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6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Plaats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7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Tijd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2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422819"/>
                  </a:ext>
                </a:extLst>
              </a:tr>
              <a:tr h="8546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Wie/ wat doet iets?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Hoe iets gebeurd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Alle actie-woorden in de zin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>
                          <a:effectLst/>
                          <a:latin typeface="+mn-lt"/>
                        </a:rPr>
                        <a:t>Aan/ voor  wie wordt iets gedaan</a:t>
                      </a:r>
                      <a:endParaRPr lang="nl-NL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Met wie of wat wordt iets gedaan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Waar het gebeurd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Wanneer het gebeurd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975703"/>
                  </a:ext>
                </a:extLst>
              </a:tr>
              <a:tr h="3663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That</a:t>
                      </a:r>
                      <a:r>
                        <a:rPr lang="nl-NL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woman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scares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512717"/>
                  </a:ext>
                </a:extLst>
              </a:tr>
            </a:tbl>
          </a:graphicData>
        </a:graphic>
      </p:graphicFrame>
      <p:sp>
        <p:nvSpPr>
          <p:cNvPr id="7" name="Tekstvak 6">
            <a:extLst>
              <a:ext uri="{FF2B5EF4-FFF2-40B4-BE49-F238E27FC236}">
                <a16:creationId xmlns:a16="http://schemas.microsoft.com/office/drawing/2014/main" id="{AD8A017B-82E7-456F-ACC8-64F03F590EC5}"/>
              </a:ext>
            </a:extLst>
          </p:cNvPr>
          <p:cNvSpPr txBox="1"/>
          <p:nvPr/>
        </p:nvSpPr>
        <p:spPr>
          <a:xfrm>
            <a:off x="431506" y="4436709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That woman scares me!</a:t>
            </a:r>
            <a:endParaRPr lang="en-GB" sz="2000" i="1" dirty="0">
              <a:solidFill>
                <a:schemeClr val="bg1"/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F42937D-D5A8-47C6-920B-B34B2C04C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341" y="4457587"/>
            <a:ext cx="2139765" cy="2139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505917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1825</TotalTime>
  <Words>827</Words>
  <Application>Microsoft Office PowerPoint</Application>
  <PresentationFormat>Diavoorstelling (4:3)</PresentationFormat>
  <Paragraphs>325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Candara</vt:lpstr>
      <vt:lpstr>Kantoorthema</vt:lpstr>
      <vt:lpstr>Timeline</vt:lpstr>
      <vt:lpstr>Preparation Oral Exam</vt:lpstr>
      <vt:lpstr>Oral exams DV21B</vt:lpstr>
      <vt:lpstr>Grammar: Word order</vt:lpstr>
      <vt:lpstr>Grammar: Woordvolgorde </vt:lpstr>
      <vt:lpstr>Grammar: Woordvolgorde </vt:lpstr>
      <vt:lpstr>Grammar: Woordvolgorde </vt:lpstr>
      <vt:lpstr>Grammar: Woordvolgorde </vt:lpstr>
      <vt:lpstr>Grammar: Woordvolgorde </vt:lpstr>
      <vt:lpstr>Grammar: Woordvolgorde </vt:lpstr>
      <vt:lpstr>Grammar: Woordvolgorde </vt:lpstr>
      <vt:lpstr>Grammatica: Woordvolgorde </vt:lpstr>
      <vt:lpstr>Grammatica: Woordvolgorde </vt:lpstr>
      <vt:lpstr>Work on your own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E.A.M. Kuindersma</dc:creator>
  <cp:lastModifiedBy>Ellen Kuindersma - Hornman</cp:lastModifiedBy>
  <cp:revision>101</cp:revision>
  <dcterms:created xsi:type="dcterms:W3CDTF">2017-08-29T19:23:49Z</dcterms:created>
  <dcterms:modified xsi:type="dcterms:W3CDTF">2022-02-22T21:16:41Z</dcterms:modified>
</cp:coreProperties>
</file>